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30"/>
  </p:notesMasterIdLst>
  <p:handoutMasterIdLst>
    <p:handoutMasterId r:id="rId31"/>
  </p:handoutMasterIdLst>
  <p:sldIdLst>
    <p:sldId id="259" r:id="rId3"/>
    <p:sldId id="260" r:id="rId4"/>
    <p:sldId id="286" r:id="rId5"/>
    <p:sldId id="287" r:id="rId6"/>
    <p:sldId id="288" r:id="rId7"/>
    <p:sldId id="299" r:id="rId8"/>
    <p:sldId id="289" r:id="rId9"/>
    <p:sldId id="290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300" r:id="rId18"/>
    <p:sldId id="291" r:id="rId19"/>
    <p:sldId id="303" r:id="rId20"/>
    <p:sldId id="304" r:id="rId21"/>
    <p:sldId id="305" r:id="rId22"/>
    <p:sldId id="301" r:id="rId23"/>
    <p:sldId id="306" r:id="rId24"/>
    <p:sldId id="309" r:id="rId25"/>
    <p:sldId id="312" r:id="rId26"/>
    <p:sldId id="308" r:id="rId27"/>
    <p:sldId id="310" r:id="rId28"/>
    <p:sldId id="282" r:id="rId29"/>
  </p:sldIdLst>
  <p:sldSz cx="9144000" cy="6858000" type="screen4x3"/>
  <p:notesSz cx="6858000" cy="9144000"/>
  <p:defaultTextStyle>
    <a:defPPr>
      <a:defRPr lang="fr-FR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D4D4D"/>
    <a:srgbClr val="5F5F5F"/>
    <a:srgbClr val="003A78"/>
    <a:srgbClr val="00218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26" autoAdjust="0"/>
    <p:restoredTop sz="94660"/>
  </p:normalViewPr>
  <p:slideViewPr>
    <p:cSldViewPr snapToGrid="0" snapToObjects="1">
      <p:cViewPr>
        <p:scale>
          <a:sx n="50" d="100"/>
          <a:sy n="50" d="100"/>
        </p:scale>
        <p:origin x="-1110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3F9CAA4-D264-4AD3-B51E-D47AE9F08268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6093A3F-884E-4302-BBA2-242AABBE159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96329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1E3A332-C4DD-40A5-9E5C-3BB6C2AFD4CC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7BCEB2A-038C-4EFF-BE92-5E0974619D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21680918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327678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AB3B8-DB1D-437B-A210-53DF52522E7E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4EDA7E-FCF9-4860-9AB1-11444C9AFB8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C043-99BE-4CF8-A454-7ACC29ED6391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D18740-7C55-4C74-8D56-842AA793009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C891E97-7267-4B90-AC70-B3D6C4A349B7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31A5490F-43D6-4496-A131-E4F9AEA79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EFDF162-C735-4FCB-9BD7-E8237A5626E0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C16F34A0-4F7F-4848-9DF2-228E3BB6041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6E52F10-139D-4952-A377-B7FF08224CB1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629D57-AEB7-4296-ABD0-C5CB0189DB2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6B3C866-2730-4B54-9B91-ED466502DB0E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44356867-066C-4E78-8A82-CC2B71AF4BD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07EB609A-F07F-4465-BFB4-78287CAC0606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99A08-7CC5-4E87-AE99-530AD361FF4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5CEEA83-6938-47E7-B37D-E31CCB4E4613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E7C8B6ED-A412-491B-AC03-CB8A5FAF05B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162D234-23A2-43C6-AEA3-FF9C32F4C0A6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7220256-E0BE-4748-B626-158B7B20323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9BA78708-BFAA-4DE0-AD29-9D0D54E73097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6F5BBBA-CF90-4DAD-B69F-82EE7893F2EF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A8DF6B-D000-4424-AB64-D710AAE5C964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6C45C2-5B32-4DCF-A758-BB53B393D4E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DD53F33A-E5A5-44EC-BEFD-4BB6A8139C91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6A6309B4-057B-471A-8EB1-ECB4F05BDBA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8C80451E-C596-4285-96E2-74CDC7B485EC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35FD757-E6BF-41BD-8268-E025CBE93A1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66972C-2AA9-44DC-91D8-797F6F249D21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B437C014-D915-4BDC-AA74-46F1B65BFE5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17D23-EFA2-4C47-8DAC-47F813F27D7F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436C4-D2CA-41D4-A95D-1A0F0B6E6BD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667CD-015A-49AC-A2E3-46D340CDABDA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EA5D22-5403-4A7D-A841-63E5B4F896F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278A15-7D7F-465F-B553-602C648860B5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60DF-35E6-4ED7-9BF3-3716B686735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2733-6639-4BA3-BBB0-2507898E9CB3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1DEBE8-4FF5-4E4D-BA6C-EB84B1D13E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3C842-1407-4DED-808F-97C0810DD7FF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514EAC-DCC8-484F-9416-4FED94BC74A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E23B2E-6C81-4783-BF0B-84C36A624DDC}" type="datetimeFigureOut">
              <a:rPr lang="fr-FR"/>
              <a:pPr>
                <a:defRPr/>
              </a:pPr>
              <a:t>07/12/2015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39BC6E-46C4-46DF-8DA0-681C2894E9B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032" name="Image 11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1000125"/>
            <a:ext cx="9956801" cy="254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Image 1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8640"/>
            <a:ext cx="1690603" cy="48749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0" r:id="rId5"/>
    <p:sldLayoutId id="2147483679" r:id="rId6"/>
    <p:sldLayoutId id="2147483678" r:id="rId7"/>
    <p:sldLayoutId id="2147483677" r:id="rId8"/>
    <p:sldLayoutId id="2147483676" r:id="rId9"/>
    <p:sldLayoutId id="2147483675" r:id="rId10"/>
    <p:sldLayoutId id="2147483674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92100" y="127000"/>
            <a:ext cx="8559800" cy="6591300"/>
          </a:xfrm>
          <a:prstGeom prst="rect">
            <a:avLst/>
          </a:prstGeom>
        </p:spPr>
      </p:pic>
      <p:pic>
        <p:nvPicPr>
          <p:cNvPr id="13315" name="Image 10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-404813" y="-427038"/>
            <a:ext cx="9956801" cy="2547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age 5" descr="LogosEEAgrantsNORWAYgrants_CMJN.emf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83" y="448081"/>
            <a:ext cx="2497199" cy="72008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obvos.janos@oki.antsz.hu" TargetMode="External"/><Relationship Id="rId5" Type="http://schemas.openxmlformats.org/officeDocument/2006/relationships/hyperlink" Target="http://data.uniphe.eu/software-tools" TargetMode="Externa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22255"/>
            <a:ext cx="2066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7326" y="538998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5" cstate="print"/>
          <a:srcRect l="4724" t="2362" b="4724"/>
          <a:stretch>
            <a:fillRect/>
          </a:stretch>
        </p:blipFill>
        <p:spPr bwMode="auto">
          <a:xfrm>
            <a:off x="5220614" y="5389984"/>
            <a:ext cx="129203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Kép 9" descr="OMSZ_logo-100x13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968" y="5389984"/>
            <a:ext cx="933333" cy="1260000"/>
          </a:xfrm>
          <a:prstGeom prst="rect">
            <a:avLst/>
          </a:prstGeom>
        </p:spPr>
      </p:pic>
      <p:pic>
        <p:nvPicPr>
          <p:cNvPr id="11" name="Picture 5" descr="okk-1"/>
          <p:cNvPicPr>
            <a:picLocks noChangeAspect="1" noChangeArrowheads="1"/>
          </p:cNvPicPr>
          <p:nvPr/>
        </p:nvPicPr>
        <p:blipFill>
          <a:blip r:embed="rId7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8" t="5077" r="16636" b="10153"/>
          <a:stretch>
            <a:fillRect/>
          </a:stretch>
        </p:blipFill>
        <p:spPr bwMode="auto">
          <a:xfrm>
            <a:off x="2287000" y="5389984"/>
            <a:ext cx="1591719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églalap 12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Kép 14" descr="KRITeR_logo_vegleges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884664" y="49058"/>
            <a:ext cx="1335439" cy="882432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361383" y="1941303"/>
            <a:ext cx="838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hőhullámok okozta többlethalálozás vizsgálata a jelenben és a klímaváltozás következtében</a:t>
            </a:r>
          </a:p>
          <a:p>
            <a:pPr algn="ctr"/>
            <a:endParaRPr lang="hu-H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sz="2000" dirty="0" err="1">
                <a:latin typeface="Arial" panose="020B0604020202020204" pitchFamily="34" charset="0"/>
                <a:cs typeface="Arial" panose="020B0604020202020204" pitchFamily="34" charset="0"/>
              </a:rPr>
              <a:t>Páldy</a:t>
            </a:r>
            <a:r>
              <a:rPr lang="hu-H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Anna és </a:t>
            </a:r>
            <a:r>
              <a:rPr lang="hu-H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Bobvos</a:t>
            </a:r>
            <a:r>
              <a:rPr lang="hu-H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János</a:t>
            </a:r>
          </a:p>
          <a:p>
            <a:pPr algn="ctr"/>
            <a:endParaRPr lang="hu-HU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hu-HU" i="1" dirty="0" smtClean="0">
                <a:latin typeface="Arial" panose="020B0604020202020204" pitchFamily="34" charset="0"/>
                <a:cs typeface="Arial" panose="020B0604020202020204" pitchFamily="34" charset="0"/>
              </a:rPr>
              <a:t>Országos Közegészségügyi Központ</a:t>
            </a:r>
          </a:p>
          <a:p>
            <a:pPr algn="ctr"/>
            <a:r>
              <a:rPr lang="hu-HU" i="1" dirty="0">
                <a:latin typeface="Arial" panose="020B0604020202020204" pitchFamily="34" charset="0"/>
                <a:cs typeface="Arial" panose="020B0604020202020204" pitchFamily="34" charset="0"/>
              </a:rPr>
              <a:t>Országos </a:t>
            </a:r>
            <a:r>
              <a:rPr lang="hu-HU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Környezetegészségügyi</a:t>
            </a:r>
            <a:r>
              <a:rPr lang="hu-HU" i="1" dirty="0" smtClean="0">
                <a:latin typeface="Arial" panose="020B0604020202020204" pitchFamily="34" charset="0"/>
                <a:cs typeface="Arial" panose="020B0604020202020204" pitchFamily="34" charset="0"/>
              </a:rPr>
              <a:t> Igazgatóság (OKK-OKI)</a:t>
            </a:r>
            <a:endParaRPr lang="hu-HU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hu-HU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981621" y="5706665"/>
            <a:ext cx="7228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 hőhullámos napok alatt a küszöbhőmérséklet feletti többlet hőmérséklet átlagos értékei 1,45°C </a:t>
            </a:r>
            <a:r>
              <a:rPr lang="hu-HU" dirty="0" smtClean="0"/>
              <a:t>és 1,82°C </a:t>
            </a:r>
            <a:r>
              <a:rPr lang="hu-HU" dirty="0" smtClean="0"/>
              <a:t>között változtak.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101" y="0"/>
            <a:ext cx="58296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19100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küszöbhőmérsékletet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meghaladó napok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átlagos többlet hőmérséklete, 2005-2014 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7241" y="1434483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0991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4101" y="5706665"/>
            <a:ext cx="6868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Az átlagos kistérségi napi halálozás értéke 1,92 esetszám. </a:t>
            </a:r>
            <a:r>
              <a:rPr lang="hu-HU" dirty="0" smtClean="0"/>
              <a:t>A </a:t>
            </a:r>
            <a:r>
              <a:rPr lang="hu-HU" dirty="0"/>
              <a:t>napi egy esetszámnál kisebb értékek 67 kistérségben fordultak elő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101" y="0"/>
            <a:ext cx="493115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küszöbhőmérséklet alatti napok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átlagos napi halálozása, 2005-2014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137" y="1408357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78390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4102" y="5654774"/>
            <a:ext cx="6868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Az átlagos kistérségi </a:t>
            </a:r>
            <a:r>
              <a:rPr lang="hu-HU" dirty="0" smtClean="0"/>
              <a:t>többlethalálozás 15,8% a hőhullámos napok alatt. Az alig kimutatható többlethalálozás mellett, 40% feletti értékek is előfordulnak.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95291" y="0"/>
            <a:ext cx="51363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küszöbhőmérséklet feletti napok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átlagos többlethalálozása, 2005-2014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3690" y="1504722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010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4101" y="5706665"/>
            <a:ext cx="6868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Az 1°C-ra  eső többlethalálozás hasonló térbeli mintázatot mutat, mint a hőhullámos napok többlethalálozása. Ez az indikátor tekinthető a klímaváltozás szempontjából alap érzékenységnek.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101" y="0"/>
            <a:ext cx="510588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küszöbhőmérséklet feletti napok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1°C-ra eső átlagos többlethalálozása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595" y="1395295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8410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12516" y="5706665"/>
            <a:ext cx="73945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 klímamodell alapján a jelenhez képest nő a hőhullámos napok száma és intenzitásuk is, együtt határozzák meg a kitettséget. Ez az érték azonos a többlethalálozás változásával (~150%).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101" y="0"/>
            <a:ext cx="54505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klímaváltozásnak tulajdonítható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többlethalálozás növekedés, 2021-2050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644" y="1421421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1045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4101" y="5706665"/>
            <a:ext cx="6868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2071-2100 időszakban a jelenhez képest  ~600%-kal nő a kitettség, amely ugyanilyen mértékű  többlethalálozás </a:t>
            </a:r>
            <a:r>
              <a:rPr lang="hu-HU" dirty="0" smtClean="0"/>
              <a:t>növekedést </a:t>
            </a:r>
            <a:r>
              <a:rPr lang="hu-HU" dirty="0" smtClean="0"/>
              <a:t>okoz várhatóan évente.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857" y="1395295"/>
            <a:ext cx="5595794" cy="3960000"/>
          </a:xfrm>
          <a:prstGeom prst="rect">
            <a:avLst/>
          </a:prstGeom>
        </p:spPr>
      </p:pic>
      <p:sp>
        <p:nvSpPr>
          <p:cNvPr id="9" name="Téglalap 8"/>
          <p:cNvSpPr/>
          <p:nvPr/>
        </p:nvSpPr>
        <p:spPr>
          <a:xfrm>
            <a:off x="674101" y="0"/>
            <a:ext cx="545053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klímaváltozásnak tulajdonítható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többlethalálozás növekedés, 2071-2100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10452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13509" y="2659677"/>
            <a:ext cx="841247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    Az országos elemzés adatai alapján: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endParaRPr lang="hu-HU" sz="1000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hőség napokon a többlethalálozás:  </a:t>
            </a:r>
            <a:r>
              <a:rPr lang="hu-HU" b="1" i="1" dirty="0" smtClean="0">
                <a:solidFill>
                  <a:srgbClr val="C00000"/>
                </a:solidFill>
              </a:rPr>
              <a:t>327,33 </a:t>
            </a:r>
            <a:r>
              <a:rPr lang="hu-HU" b="1" i="1" dirty="0" smtClean="0"/>
              <a:t>* </a:t>
            </a:r>
            <a:r>
              <a:rPr lang="hu-HU" b="1" i="1" dirty="0" smtClean="0">
                <a:solidFill>
                  <a:srgbClr val="C00000"/>
                </a:solidFill>
              </a:rPr>
              <a:t>0,157 </a:t>
            </a:r>
            <a:r>
              <a:rPr lang="hu-HU" b="1" i="1" dirty="0" smtClean="0"/>
              <a:t>= 51,4 </a:t>
            </a:r>
            <a:r>
              <a:rPr lang="hu-HU" dirty="0" smtClean="0"/>
              <a:t>(eset/nap)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hu-HU" sz="1000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90%-os </a:t>
            </a:r>
            <a:r>
              <a:rPr lang="hu-HU" dirty="0" err="1" smtClean="0"/>
              <a:t>percentilist</a:t>
            </a:r>
            <a:r>
              <a:rPr lang="hu-HU" dirty="0" smtClean="0"/>
              <a:t> meghaladó napok száma évente </a:t>
            </a:r>
            <a:r>
              <a:rPr lang="hu-HU" b="1" i="1" dirty="0" smtClean="0"/>
              <a:t>15,3</a:t>
            </a:r>
            <a:r>
              <a:rPr lang="hu-HU" dirty="0" smtClean="0"/>
              <a:t> </a:t>
            </a:r>
            <a:r>
              <a:rPr lang="hu-HU" dirty="0" smtClean="0"/>
              <a:t>nap (május </a:t>
            </a:r>
            <a:r>
              <a:rPr lang="hu-HU" dirty="0" smtClean="0"/>
              <a:t>1. - szeptember 30. = 153 nap), az átlagos éves többlethalálozás összege: </a:t>
            </a:r>
            <a:r>
              <a:rPr lang="hu-HU" b="1" i="1" dirty="0" smtClean="0"/>
              <a:t>15,3 * 51,4  = 786 </a:t>
            </a:r>
            <a:r>
              <a:rPr lang="hu-HU" dirty="0" smtClean="0"/>
              <a:t> (eset)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hu-HU" sz="1000" dirty="0" smtClean="0">
              <a:solidFill>
                <a:srgbClr val="00B0F0"/>
              </a:solidFill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2021-2050 időszakban </a:t>
            </a:r>
            <a:r>
              <a:rPr lang="hu-HU" b="1" i="1" dirty="0" smtClean="0">
                <a:solidFill>
                  <a:srgbClr val="C00000"/>
                </a:solidFill>
              </a:rPr>
              <a:t>76.99%</a:t>
            </a:r>
            <a:r>
              <a:rPr lang="hu-HU" dirty="0" smtClean="0"/>
              <a:t>-kal, </a:t>
            </a:r>
            <a:r>
              <a:rPr lang="hu-HU" b="1" i="1" dirty="0" smtClean="0">
                <a:solidFill>
                  <a:srgbClr val="C00000"/>
                </a:solidFill>
              </a:rPr>
              <a:t>1,7699</a:t>
            </a:r>
            <a:r>
              <a:rPr lang="hu-HU" dirty="0" smtClean="0"/>
              <a:t>-szorosára nő a hőségnapok éves száma, </a:t>
            </a:r>
            <a:r>
              <a:rPr lang="hu-HU" b="1" i="1" dirty="0" smtClean="0">
                <a:solidFill>
                  <a:srgbClr val="C00000"/>
                </a:solidFill>
              </a:rPr>
              <a:t>45,58%</a:t>
            </a:r>
            <a:r>
              <a:rPr lang="hu-HU" dirty="0" smtClean="0"/>
              <a:t>-kal </a:t>
            </a:r>
            <a:r>
              <a:rPr lang="hu-HU" b="1" i="1" dirty="0" smtClean="0">
                <a:solidFill>
                  <a:srgbClr val="C00000"/>
                </a:solidFill>
              </a:rPr>
              <a:t>1,4558</a:t>
            </a:r>
            <a:r>
              <a:rPr lang="hu-HU" dirty="0" smtClean="0"/>
              <a:t>-szorosára  nő a küszöbhőmérséklet feletti napi hőmérséklet átlagos értéke. Ez a </a:t>
            </a:r>
            <a:r>
              <a:rPr lang="hu-HU" dirty="0"/>
              <a:t>kitettséget  </a:t>
            </a:r>
            <a:r>
              <a:rPr lang="hu-HU" b="1" i="1" dirty="0" smtClean="0">
                <a:solidFill>
                  <a:srgbClr val="C00000"/>
                </a:solidFill>
              </a:rPr>
              <a:t>1,7699 </a:t>
            </a:r>
            <a:r>
              <a:rPr lang="hu-HU" b="1" i="1" dirty="0" smtClean="0"/>
              <a:t>*</a:t>
            </a:r>
            <a:r>
              <a:rPr lang="hu-HU" b="1" i="1" dirty="0" smtClean="0">
                <a:solidFill>
                  <a:srgbClr val="C00000"/>
                </a:solidFill>
              </a:rPr>
              <a:t> 1,4558 </a:t>
            </a:r>
            <a:r>
              <a:rPr lang="hu-HU" b="1" i="1" dirty="0" smtClean="0"/>
              <a:t>=</a:t>
            </a:r>
            <a:r>
              <a:rPr lang="hu-HU" b="1" i="1" dirty="0" smtClean="0">
                <a:solidFill>
                  <a:srgbClr val="C00000"/>
                </a:solidFill>
              </a:rPr>
              <a:t> 2,15908</a:t>
            </a:r>
            <a:r>
              <a:rPr lang="hu-HU" dirty="0" smtClean="0"/>
              <a:t>-szorosára </a:t>
            </a:r>
            <a:r>
              <a:rPr lang="hu-HU" b="1" i="1" dirty="0" smtClean="0">
                <a:solidFill>
                  <a:srgbClr val="C00000"/>
                </a:solidFill>
              </a:rPr>
              <a:t>159,08%</a:t>
            </a:r>
            <a:r>
              <a:rPr lang="hu-HU" dirty="0" smtClean="0"/>
              <a:t>-kal növeli az 1991-2020 időszakhoz képest. </a:t>
            </a:r>
          </a:p>
          <a:p>
            <a:pPr lvl="1"/>
            <a:endParaRPr lang="hu-HU" sz="1000" dirty="0" smtClean="0"/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2021-2050  időszakban </a:t>
            </a:r>
            <a:r>
              <a:rPr lang="hu-HU" b="1" i="1" dirty="0" smtClean="0">
                <a:solidFill>
                  <a:srgbClr val="C00000"/>
                </a:solidFill>
              </a:rPr>
              <a:t>159,08%</a:t>
            </a:r>
            <a:r>
              <a:rPr lang="hu-HU" dirty="0" smtClean="0"/>
              <a:t>-kal, </a:t>
            </a:r>
            <a:r>
              <a:rPr lang="hu-HU" b="1" i="1" dirty="0" smtClean="0">
                <a:solidFill>
                  <a:srgbClr val="C00000"/>
                </a:solidFill>
              </a:rPr>
              <a:t>2,15908</a:t>
            </a:r>
            <a:r>
              <a:rPr lang="hu-HU" dirty="0" smtClean="0"/>
              <a:t>-szorosára,                   1697 éves esetszámra nő a többlethalálozás, míg 2071-2100             között </a:t>
            </a:r>
            <a:r>
              <a:rPr lang="hu-HU" b="1" i="1" dirty="0" smtClean="0">
                <a:solidFill>
                  <a:srgbClr val="C00000"/>
                </a:solidFill>
              </a:rPr>
              <a:t>640,75%</a:t>
            </a:r>
            <a:r>
              <a:rPr lang="hu-HU" dirty="0" smtClean="0"/>
              <a:t>-kal, </a:t>
            </a:r>
            <a:r>
              <a:rPr lang="hu-HU" b="1" i="1" dirty="0" smtClean="0">
                <a:solidFill>
                  <a:srgbClr val="C00000"/>
                </a:solidFill>
              </a:rPr>
              <a:t>7,64075</a:t>
            </a:r>
            <a:r>
              <a:rPr lang="hu-HU" dirty="0" smtClean="0"/>
              <a:t>-szorosára, 6005 esetre.</a:t>
            </a:r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101" y="0"/>
            <a:ext cx="48686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Az eredmények </a:t>
            </a:r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NATéR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rendszerbe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történő integrálása és értelmezése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graphicFrame>
        <p:nvGraphicFramePr>
          <p:cNvPr id="12" name="Táblázat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1926202"/>
              </p:ext>
            </p:extLst>
          </p:nvPr>
        </p:nvGraphicFramePr>
        <p:xfrm>
          <a:off x="674101" y="1273740"/>
          <a:ext cx="7921261" cy="1286579"/>
        </p:xfrm>
        <a:graphic>
          <a:graphicData uri="http://schemas.openxmlformats.org/drawingml/2006/table">
            <a:tbl>
              <a:tblPr/>
              <a:tblGrid>
                <a:gridCol w="307333"/>
                <a:gridCol w="634494"/>
                <a:gridCol w="634494"/>
                <a:gridCol w="634494"/>
                <a:gridCol w="634494"/>
                <a:gridCol w="634494"/>
                <a:gridCol w="671255"/>
                <a:gridCol w="597733"/>
                <a:gridCol w="634494"/>
                <a:gridCol w="634494"/>
                <a:gridCol w="634494"/>
                <a:gridCol w="634494"/>
                <a:gridCol w="634494"/>
              </a:tblGrid>
              <a:tr h="803253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Tk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(°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Thh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(°C/nap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Mexp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(eset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(%/nap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EM/1°C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2005-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2014 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(%/nap)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Mb</a:t>
                      </a:r>
                      <a:endParaRPr lang="hu-H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(kat.)</a:t>
                      </a:r>
                    </a:p>
                    <a:p>
                      <a:pPr algn="ctr" fontAlgn="b"/>
                      <a:endParaRPr lang="hu-H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hu-HU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Dhhdiff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2021-2050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(%/év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Thhdiff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(%/nap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2021-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2050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(%/év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Dhhdiff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2071-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(%/év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Thhdiff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2071-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(%/nap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EMdiff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_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2071-</a:t>
                      </a:r>
                    </a:p>
                    <a:p>
                      <a:pPr algn="ctr" fontAlgn="b"/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2100 </a:t>
                      </a:r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(%/év</a:t>
                      </a:r>
                      <a:r>
                        <a:rPr lang="hu-H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)</a:t>
                      </a:r>
                    </a:p>
                    <a:p>
                      <a:pPr algn="ctr" fontAlgn="b"/>
                      <a:endParaRPr lang="hu-H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2654">
                <a:tc>
                  <a:txBody>
                    <a:bodyPr/>
                    <a:lstStyle/>
                    <a:p>
                      <a:pPr algn="l" fontAlgn="b"/>
                      <a:r>
                        <a:rPr lang="hu-H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HU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24,28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1,60</a:t>
                      </a:r>
                      <a:endParaRPr lang="hu-HU" sz="1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327,33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15,70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9,78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76,99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45,89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159,08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232,38</a:t>
                      </a:r>
                      <a:endParaRPr lang="hu-HU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121,55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4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640,75</a:t>
                      </a:r>
                      <a:endParaRPr lang="hu-HU" sz="1400" b="1" i="0" u="none" strike="noStrike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10566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4099" y="1181100"/>
            <a:ext cx="7819053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/>
              <a:t>tanulmány célkitűzése, hogy </a:t>
            </a:r>
            <a:r>
              <a:rPr lang="hu-HU" dirty="0" smtClean="0"/>
              <a:t> </a:t>
            </a:r>
            <a:r>
              <a:rPr lang="hu-HU" dirty="0"/>
              <a:t>kistérségi szinten feltárja </a:t>
            </a:r>
            <a:r>
              <a:rPr lang="hu-HU" dirty="0" smtClean="0"/>
              <a:t>a </a:t>
            </a:r>
            <a:r>
              <a:rPr lang="hu-HU" dirty="0"/>
              <a:t>nyári </a:t>
            </a:r>
            <a:r>
              <a:rPr lang="hu-HU" dirty="0" smtClean="0"/>
              <a:t> (2005-2013) halálozási </a:t>
            </a:r>
            <a:r>
              <a:rPr lang="hu-HU" dirty="0"/>
              <a:t>viszonyokat befolyásoló tényezőket a további, részletes elemzések </a:t>
            </a:r>
            <a:r>
              <a:rPr lang="hu-HU" dirty="0" smtClean="0"/>
              <a:t>elősegítése érdekében.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A kistérségi szintű vizsgált tényezők a KSH által gyűjtött, publikált adatsorai között </a:t>
            </a:r>
            <a:r>
              <a:rPr lang="hu-HU" b="1" dirty="0"/>
              <a:t>demográfiai, társadalmi, gazdasági, infrastrukturális, szociális és foglalkoztatási </a:t>
            </a:r>
            <a:r>
              <a:rPr lang="hu-HU" dirty="0"/>
              <a:t>mutatók szerepelnek, az </a:t>
            </a:r>
            <a:r>
              <a:rPr lang="hu-HU" dirty="0" smtClean="0"/>
              <a:t>egészségügyi ellátórendszerhez </a:t>
            </a:r>
            <a:r>
              <a:rPr lang="hu-HU" dirty="0"/>
              <a:t>kapcsolódóan a </a:t>
            </a:r>
            <a:r>
              <a:rPr lang="hu-HU" b="1" dirty="0"/>
              <a:t>háziorvosi, a sürgősségi ellátás és a mentőszolgálat </a:t>
            </a:r>
            <a:r>
              <a:rPr lang="hu-HU" dirty="0"/>
              <a:t>jellemzésére indikátorokat </a:t>
            </a:r>
            <a:r>
              <a:rPr lang="hu-HU" dirty="0" smtClean="0"/>
              <a:t>gyűjtöttünk.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A vizsgált időszakra vonatkozó átlagos nyári halálozás </a:t>
            </a:r>
            <a:r>
              <a:rPr lang="hu-HU" dirty="0" smtClean="0"/>
              <a:t>100 000 </a:t>
            </a:r>
            <a:r>
              <a:rPr lang="hu-HU" dirty="0"/>
              <a:t>főre vonatkoztatott </a:t>
            </a:r>
            <a:r>
              <a:rPr lang="hu-HU" dirty="0" smtClean="0"/>
              <a:t>értékei és </a:t>
            </a:r>
            <a:r>
              <a:rPr lang="hu-HU" dirty="0"/>
              <a:t>a hőhullámos napok </a:t>
            </a:r>
            <a:r>
              <a:rPr lang="hu-HU" dirty="0" smtClean="0"/>
              <a:t>alatti többlethalálozás </a:t>
            </a:r>
            <a:r>
              <a:rPr lang="hu-HU" dirty="0"/>
              <a:t>százalékos </a:t>
            </a:r>
            <a:r>
              <a:rPr lang="hu-HU" dirty="0" smtClean="0"/>
              <a:t>értékei, valamint </a:t>
            </a:r>
            <a:r>
              <a:rPr lang="hu-HU" dirty="0"/>
              <a:t>a mintegy </a:t>
            </a:r>
            <a:r>
              <a:rPr lang="hu-HU" b="1" dirty="0"/>
              <a:t>50 tényező </a:t>
            </a:r>
            <a:r>
              <a:rPr lang="hu-HU" dirty="0" smtClean="0"/>
              <a:t>között</a:t>
            </a:r>
            <a:r>
              <a:rPr lang="hu-HU" i="1" dirty="0" smtClean="0"/>
              <a:t> lineáris regresszióval </a:t>
            </a:r>
            <a:r>
              <a:rPr lang="hu-HU" dirty="0" smtClean="0"/>
              <a:t>kerestünk </a:t>
            </a:r>
            <a:r>
              <a:rPr lang="hu-HU" dirty="0"/>
              <a:t>kapcsolatot. </a:t>
            </a:r>
            <a:endParaRPr lang="hu-H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</a:t>
            </a:r>
            <a:r>
              <a:rPr lang="hu-HU" dirty="0"/>
              <a:t>elemzések során a társadalmi-gazdasági mutatók sok esetben jelentős </a:t>
            </a:r>
            <a:r>
              <a:rPr lang="hu-HU" dirty="0" smtClean="0"/>
              <a:t>összefüggéseket </a:t>
            </a:r>
            <a:r>
              <a:rPr lang="hu-HU" dirty="0"/>
              <a:t>mutattak egymással, ezért a változók csökkentése és a </a:t>
            </a:r>
            <a:r>
              <a:rPr lang="hu-HU" dirty="0" err="1"/>
              <a:t>multikollinearitás</a:t>
            </a:r>
            <a:r>
              <a:rPr lang="hu-HU" dirty="0"/>
              <a:t> megszüntetése érdekében </a:t>
            </a:r>
            <a:r>
              <a:rPr lang="hu-HU" i="1" dirty="0"/>
              <a:t>főkomponens-elemzés</a:t>
            </a:r>
            <a:r>
              <a:rPr lang="hu-HU" dirty="0"/>
              <a:t>t </a:t>
            </a:r>
            <a:r>
              <a:rPr lang="hu-HU" dirty="0" smtClean="0"/>
              <a:t>alkalmaztunk. 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099" y="-197170"/>
            <a:ext cx="55170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Előzetes vizsgálatok, javaslatok: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nyári halálozást befolyásoló tényezők</a:t>
            </a:r>
          </a:p>
          <a:p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exploratív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jellegű vizsgálata (1)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94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395440" y="1212055"/>
            <a:ext cx="81969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100.000 főre vonatkoztatott nyári átlaghalálozás kistérségi értékeit függetlenül befolyásoló, csökkentő tényezők: a fiatalodási index (P_IND_FIATAL), a 65 évnél idősebb korosztály férfi-nő aránya (P_FF_NO_65) és a sürgősségi ellátást biztosító kórházak időarányos működése a kistérségben (</a:t>
            </a:r>
            <a:r>
              <a:rPr lang="hu-HU" dirty="0" smtClean="0"/>
              <a:t>KH_Y). 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099" y="0"/>
            <a:ext cx="55170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nyári halálozást befolyásoló tényezők</a:t>
            </a:r>
          </a:p>
          <a:p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exploratív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jellegű vizsgálata (2)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39" y="2720489"/>
            <a:ext cx="4319486" cy="183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3369" y="2461808"/>
            <a:ext cx="2853553" cy="2290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églalap 10"/>
          <p:cNvSpPr/>
          <p:nvPr/>
        </p:nvSpPr>
        <p:spPr>
          <a:xfrm>
            <a:off x="457833" y="4752724"/>
            <a:ext cx="81346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társadalmi-gazdasági tényezők főkomponensei alapján a rendszeres szociális segély (S_RSZOCS), a tartósan nyilvántartott álláskeresők (S_TALLKER) és a legfeljebb 8 általános osztályt végzettek (N_ISK_8Y) arányainak magasabb értékeihez átlaghalálozást emelő, a működő </a:t>
            </a:r>
            <a:r>
              <a:rPr lang="hu-HU" dirty="0" smtClean="0"/>
              <a:t>  gazdasági </a:t>
            </a:r>
            <a:r>
              <a:rPr lang="hu-HU" dirty="0"/>
              <a:t>szervezetek (S_MGSZ), a szolgáltatásban </a:t>
            </a:r>
            <a:r>
              <a:rPr lang="hu-HU" dirty="0" smtClean="0"/>
              <a:t> </a:t>
            </a:r>
            <a:r>
              <a:rPr lang="hu-HU" dirty="0" err="1" smtClean="0"/>
              <a:t>foglalkoztatot-</a:t>
            </a:r>
            <a:r>
              <a:rPr lang="hu-HU" dirty="0" smtClean="0"/>
              <a:t>            </a:t>
            </a:r>
            <a:r>
              <a:rPr lang="hu-HU" dirty="0" err="1" smtClean="0"/>
              <a:t>tak</a:t>
            </a:r>
            <a:r>
              <a:rPr lang="hu-HU" dirty="0" smtClean="0"/>
              <a:t> </a:t>
            </a:r>
            <a:r>
              <a:rPr lang="hu-HU" dirty="0"/>
              <a:t>(S_SZOLG) és a telefon-főállomások  (S_TELEFON) </a:t>
            </a:r>
            <a:r>
              <a:rPr lang="hu-HU" dirty="0" smtClean="0"/>
              <a:t>magasabb      </a:t>
            </a:r>
            <a:r>
              <a:rPr lang="hu-HU" dirty="0"/>
              <a:t>arányai átlaghalálozást csökkentő  </a:t>
            </a:r>
            <a:r>
              <a:rPr lang="hu-HU" dirty="0" smtClean="0"/>
              <a:t>hatásúak.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99791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546347" y="1355746"/>
            <a:ext cx="7957575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A többlethalálozást szignifikánsan befolyásoló hatásokat a lineáris regresszió alkalmazásával nem lehetett kimutatni. A további vizsgálatokhoz az indikátorokat az átlagok és plusz-mínusz egy szórásnyi (SD) értékeknél négy kategóriába </a:t>
            </a:r>
            <a:r>
              <a:rPr lang="hu-HU" dirty="0" smtClean="0"/>
              <a:t>soroltuk.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/>
              <a:t>kategóriákkal jellemzett tényezők esetében sem lehetett szignifikáns különbségeket kimutatni. Néhány esetben lineáris jellegű tendencia </a:t>
            </a:r>
            <a:r>
              <a:rPr lang="hu-HU" dirty="0" smtClean="0"/>
              <a:t>detektálható. </a:t>
            </a:r>
            <a:r>
              <a:rPr lang="hu-HU" dirty="0"/>
              <a:t>Több tényezőnél a szélső </a:t>
            </a:r>
            <a:r>
              <a:rPr lang="hu-HU" dirty="0" smtClean="0"/>
              <a:t>kategóriáknál, </a:t>
            </a:r>
            <a:r>
              <a:rPr lang="hu-HU" dirty="0"/>
              <a:t>az átlagosnál eltérő </a:t>
            </a:r>
            <a:r>
              <a:rPr lang="hu-HU" dirty="0" smtClean="0"/>
              <a:t>esetekben, </a:t>
            </a:r>
            <a:r>
              <a:rPr lang="hu-HU" dirty="0"/>
              <a:t>észlelhető kismértékű </a:t>
            </a:r>
            <a:r>
              <a:rPr lang="hu-HU" dirty="0" smtClean="0"/>
              <a:t>eltérés.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A nyári alaphalálozást befolyásoló tényezők hatása minden vizsgált indikátor csoportban kimutatható. A tényezők közötti igen erős összefüggések miatt fontos szerepet kap a megfelelő mutató(k) és statisztikai eljárások kiválasztása, amelyek jelentősen befolyásolhatják az eredményeket. </a:t>
            </a:r>
            <a:endParaRPr lang="hu-H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/>
              <a:t>Az </a:t>
            </a:r>
            <a:r>
              <a:rPr lang="hu-HU" dirty="0" err="1"/>
              <a:t>exploratív</a:t>
            </a:r>
            <a:r>
              <a:rPr lang="hu-HU" dirty="0"/>
              <a:t> jellegű elemzés kiindulási alapot szolgáltathat a halálozási, többlethalálozási viszonyokat befolyásoló tényezők további, részletes vizsgálatához, </a:t>
            </a:r>
            <a:r>
              <a:rPr lang="hu-HU" dirty="0" smtClean="0"/>
              <a:t>hatékonyabb </a:t>
            </a:r>
            <a:r>
              <a:rPr lang="hu-HU" dirty="0"/>
              <a:t>statisztikai </a:t>
            </a:r>
            <a:r>
              <a:rPr lang="hu-HU" dirty="0" smtClean="0"/>
              <a:t>módszer kiválasztásához</a:t>
            </a:r>
            <a:r>
              <a:rPr lang="hu-HU" dirty="0"/>
              <a:t>. </a:t>
            </a:r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74099" y="0"/>
            <a:ext cx="551702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nyári halálozást befolyásoló tényezők</a:t>
            </a:r>
          </a:p>
          <a:p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exploratív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jellegű vizsgálata (3)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394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1367577" y="158620"/>
            <a:ext cx="156645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Bevezetés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653143" y="1610694"/>
            <a:ext cx="755740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2015. júniusi </a:t>
            </a:r>
            <a:r>
              <a:rPr lang="hu-HU" dirty="0" err="1" smtClean="0"/>
              <a:t>RCMTéR</a:t>
            </a:r>
            <a:r>
              <a:rPr lang="hu-HU" dirty="0" smtClean="0"/>
              <a:t> - </a:t>
            </a:r>
            <a:r>
              <a:rPr lang="hu-HU" dirty="0" err="1"/>
              <a:t>KRITéR</a:t>
            </a:r>
            <a:r>
              <a:rPr lang="hu-HU" dirty="0"/>
              <a:t> </a:t>
            </a:r>
            <a:r>
              <a:rPr lang="hu-HU" dirty="0" smtClean="0"/>
              <a:t>Hatásvizsgáló Konzultációs </a:t>
            </a:r>
            <a:r>
              <a:rPr lang="hu-HU" dirty="0" err="1" smtClean="0"/>
              <a:t>Workshop</a:t>
            </a:r>
            <a:r>
              <a:rPr lang="hu-HU" dirty="0" smtClean="0"/>
              <a:t> keretében beszámoltunk a munkacsoport részletes célkitűzéseiről, a kapcsolódó nemzetközi és hazai vizsgálatokról, elméleti megfontolásokról.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Jelen előadásban </a:t>
            </a:r>
            <a:r>
              <a:rPr lang="hu-HU" dirty="0"/>
              <a:t>szeretnénk röviden </a:t>
            </a:r>
            <a:r>
              <a:rPr lang="hu-HU" dirty="0" smtClean="0"/>
              <a:t>ismertetni a projekt keretében elvégzett munkát: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vizsgálatokban végrehajtott feladatok,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felhasznált adatbázisok,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az alkalmazott módszerek,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az eredmények és értelmezése,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azok </a:t>
            </a:r>
            <a:r>
              <a:rPr lang="hu-HU" dirty="0" err="1" smtClean="0"/>
              <a:t>NATéR</a:t>
            </a:r>
            <a:r>
              <a:rPr lang="hu-HU" dirty="0" smtClean="0"/>
              <a:t> integrálása tekintetében.  </a:t>
            </a:r>
          </a:p>
          <a:p>
            <a:pPr lvl="1"/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Szeretnénk kitérni néhány, az eredmények további felhasználásával kapcsolatos előzetes vizsgálatról és további javaslatról.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676976" y="1702779"/>
            <a:ext cx="7664202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Elemzésekben feltételeztük, hogy a jelenben tapasztalt többlethalálozással kapcsolatos érzékenység azonos lesz a prognosztizált jövőre vonatkozóan is. A várható lakosságszám és korösszetétel változás az érzékenységet nyilvánvalóan befolyásolja.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 err="1" smtClean="0"/>
              <a:t>NATéR</a:t>
            </a:r>
            <a:r>
              <a:rPr lang="hu-HU" dirty="0" smtClean="0"/>
              <a:t> rendszerhez  kapcsolódó  jelenleg is futó ”Magyarország hosszú távú társadalmi és gazdasági fejlődési pályájának előrejelzése” projekt keretében, többek között a demográfiai előrejelzések és társadalmi-gazdasági folyamatok klímaváltozással kapcsolatos érintettségéről és területi különbségeiről jellemző indikátorok szerepelnek.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 társadalmi-gazdasági tényezők és a jelen nyári halálozási viszonyokra vonatkozó megalapozott összefüggések feltárása után, az          </a:t>
            </a:r>
            <a:r>
              <a:rPr lang="hu-HU" dirty="0" err="1" smtClean="0"/>
              <a:t>előrejelzett</a:t>
            </a:r>
            <a:r>
              <a:rPr lang="hu-HU" dirty="0" smtClean="0"/>
              <a:t> változások hatása becsülhetővé válhat.  </a:t>
            </a:r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950823" y="-2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társadalmi-gazdasági viszonyok változásának vizsgálata (1)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653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674102" y="1399628"/>
            <a:ext cx="7686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A megyei és nagyobb  térbeli  elemzések lehetővé teszik a jelenben érintett populáció nem- és korcsoportos érzékenységi elemzését. Az </a:t>
            </a:r>
            <a:r>
              <a:rPr lang="hu-HU" dirty="0" err="1"/>
              <a:t>előrejelzett</a:t>
            </a:r>
            <a:r>
              <a:rPr lang="hu-HU" dirty="0"/>
              <a:t> demográfiai mutatók alapján a klímaváltozásnak tulajdonítható többlethalálozás értékei pontosabban prognosztizálhatók. </a:t>
            </a:r>
          </a:p>
        </p:txBody>
      </p:sp>
      <p:sp>
        <p:nvSpPr>
          <p:cNvPr id="11" name="Téglalap 10"/>
          <p:cNvSpPr/>
          <p:nvPr/>
        </p:nvSpPr>
        <p:spPr>
          <a:xfrm>
            <a:off x="974547" y="0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társadalmi-gazdasági viszonyok változásának vizsgálata (2)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7609" y="2704456"/>
            <a:ext cx="5119114" cy="3148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églalap 11"/>
          <p:cNvSpPr/>
          <p:nvPr/>
        </p:nvSpPr>
        <p:spPr>
          <a:xfrm>
            <a:off x="504703" y="5991946"/>
            <a:ext cx="80249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Egy megyei térségben az érintett </a:t>
            </a:r>
            <a:r>
              <a:rPr lang="hu-HU" dirty="0"/>
              <a:t>populáció nem- és </a:t>
            </a:r>
            <a:r>
              <a:rPr lang="hu-HU" dirty="0" smtClean="0"/>
              <a:t>korcsoportos     érzékenységi, a többlethalálozás1°C növekedésre vonatkozó értékei. 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85542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674102" y="1817639"/>
            <a:ext cx="738568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éves szinten történő elemzések és az érintett populációk ismeretében lehetővé válik a hőségnek tulajdonítható többlethalálozás nem- és korcsoport szintű, valószínűségen alapuló, kockázati megközelítése.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azonosított kockázati értékek összevethetővé </a:t>
            </a:r>
            <a:r>
              <a:rPr lang="hu-HU" dirty="0" smtClean="0"/>
              <a:t>válnak </a:t>
            </a:r>
            <a:r>
              <a:rPr lang="hu-HU" dirty="0" smtClean="0"/>
              <a:t>más környezeti, illetve egyéb kockázati értékekkel, amely segítheti  a hőségnek tulajdonítható többlethalálozás  és a várható klímaváltozás kockázat növekedésének  megfelelő </a:t>
            </a:r>
            <a:r>
              <a:rPr lang="hu-HU" dirty="0" smtClean="0"/>
              <a:t>megítélését.</a:t>
            </a:r>
            <a:endParaRPr lang="hu-HU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utóbbi időben egyre jobban elterjedő kockázat-értékelő és kockázat-kezelő rendszerekben  ezek könnyen integrálhatóak és elősegíthetik a megfelelő tervek, intézkedések meghozatalát.</a:t>
            </a:r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974547" y="0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kockázat alapú megközelítés alkalmazhatósága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053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674102" y="1817639"/>
            <a:ext cx="7385681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éves szinten történő elemzések és az érintett populációk ismeretében lehetővé válik a hőségnek tulajdonítható többlethalálozás nem- és korcsoport szintű, valószínűségen alapuló, kockázati megközelítése.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azonosított kockázati értékek összevethetővé válnak más környezeti, illetve egyéb kockázati értékekkel, amely segítheti  a hőségnek tulajdonítható többlethalálozás  és a várható klímaváltozás kockázat növekedésének  megfelelő megítélését.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Az utóbbi időben egyre jobban elterjedő kockázat-értékelő és kockázat-kezelő rendszerekben  ezek könnyen integrálhatóak és elősegíthetik a megfelelő tervek, intézkedések meghozatalát.</a:t>
            </a:r>
            <a:endParaRPr lang="hu-HU" dirty="0"/>
          </a:p>
        </p:txBody>
      </p:sp>
      <p:sp>
        <p:nvSpPr>
          <p:cNvPr id="11" name="Téglalap 10"/>
          <p:cNvSpPr/>
          <p:nvPr/>
        </p:nvSpPr>
        <p:spPr>
          <a:xfrm>
            <a:off x="974547" y="0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kockázat alapú megközelítés alkalmazhatósága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44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974547" y="0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Heatwave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Analyzer</a:t>
            </a:r>
            <a:endParaRPr lang="hu-H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célszoftver néhány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jellemzője (1) 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2029" y="1472155"/>
            <a:ext cx="5235424" cy="4142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églalap 8"/>
          <p:cNvSpPr/>
          <p:nvPr/>
        </p:nvSpPr>
        <p:spPr>
          <a:xfrm>
            <a:off x="1820844" y="5824715"/>
            <a:ext cx="50577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 smtClean="0"/>
              <a:t>Letöltés:      </a:t>
            </a:r>
            <a:r>
              <a:rPr lang="hu-HU" dirty="0" smtClean="0">
                <a:hlinkClick r:id="rId5"/>
              </a:rPr>
              <a:t>http</a:t>
            </a:r>
            <a:r>
              <a:rPr lang="hu-HU" dirty="0">
                <a:hlinkClick r:id="rId5"/>
              </a:rPr>
              <a:t>://</a:t>
            </a:r>
            <a:r>
              <a:rPr lang="hu-HU" dirty="0" smtClean="0">
                <a:hlinkClick r:id="rId5"/>
              </a:rPr>
              <a:t>data.uniphe.eu/software-tools</a:t>
            </a:r>
            <a:endParaRPr lang="hu-HU" dirty="0" smtClean="0"/>
          </a:p>
          <a:p>
            <a:r>
              <a:rPr lang="hu-HU" dirty="0" smtClean="0"/>
              <a:t>Információ:  </a:t>
            </a:r>
            <a:r>
              <a:rPr lang="hu-HU" dirty="0" err="1" smtClean="0">
                <a:hlinkClick r:id="rId6"/>
              </a:rPr>
              <a:t>bobvos.janos</a:t>
            </a:r>
            <a:r>
              <a:rPr lang="hu-HU" dirty="0" smtClean="0">
                <a:hlinkClick r:id="rId6"/>
              </a:rPr>
              <a:t>@</a:t>
            </a:r>
            <a:r>
              <a:rPr lang="hu-HU" dirty="0" err="1" smtClean="0">
                <a:hlinkClick r:id="rId6"/>
              </a:rPr>
              <a:t>oki.antsz.hu</a:t>
            </a:r>
            <a:endParaRPr lang="hu-HU" dirty="0"/>
          </a:p>
        </p:txBody>
      </p:sp>
    </p:spTree>
    <p:extLst>
      <p:ext uri="{BB962C8B-B14F-4D97-AF65-F5344CB8AC3E}">
        <p14:creationId xmlns="" xmlns:p14="http://schemas.microsoft.com/office/powerpoint/2010/main" val="2715001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974547" y="0"/>
            <a:ext cx="64076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Heatwave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hu-H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Analyzer</a:t>
            </a:r>
            <a:endParaRPr lang="hu-HU" sz="2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célszoftver néhány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jellemzője (2) 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églalap 7"/>
          <p:cNvSpPr/>
          <p:nvPr/>
        </p:nvSpPr>
        <p:spPr>
          <a:xfrm>
            <a:off x="600892" y="1257690"/>
            <a:ext cx="760965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/>
              <a:t>WHO (</a:t>
            </a:r>
            <a:r>
              <a:rPr lang="hu-HU" dirty="0" smtClean="0"/>
              <a:t>ENHIS) ajánlásában </a:t>
            </a:r>
            <a:r>
              <a:rPr lang="hu-HU" dirty="0"/>
              <a:t>foglalt klímaindikátorok </a:t>
            </a:r>
            <a:r>
              <a:rPr lang="hu-HU" dirty="0" smtClean="0"/>
              <a:t>számolja ki.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Alapvetően éves szintű vizsgálatra tervezték, azonban az egyes hőhullámok hatása is értékelhető.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Négy hőmérséklet indikátort lehet egyszerre vizsgálni. Ezek az ajánlás szerint: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napi átlaghőmérséklet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napi maximum hőmérséklet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napi átlag </a:t>
            </a:r>
            <a:r>
              <a:rPr lang="hu-HU" dirty="0" err="1" smtClean="0"/>
              <a:t>apparent</a:t>
            </a:r>
            <a:r>
              <a:rPr lang="hu-HU" dirty="0" smtClean="0"/>
              <a:t> hőmérséklet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napi maximum </a:t>
            </a:r>
            <a:r>
              <a:rPr lang="hu-HU" dirty="0" err="1" smtClean="0"/>
              <a:t>apparent</a:t>
            </a:r>
            <a:r>
              <a:rPr lang="hu-HU" dirty="0" smtClean="0"/>
              <a:t> hőmérséklet.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 err="1" smtClean="0"/>
              <a:t>percentilis</a:t>
            </a:r>
            <a:r>
              <a:rPr lang="hu-HU" dirty="0" smtClean="0"/>
              <a:t> küszöbérték tetszőlegesen választható.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Három hőhullám </a:t>
            </a:r>
            <a:r>
              <a:rPr lang="hu-HU" dirty="0" err="1" smtClean="0"/>
              <a:t>definiciót</a:t>
            </a:r>
            <a:r>
              <a:rPr lang="hu-HU" dirty="0" smtClean="0"/>
              <a:t> alkalmaz: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küszöbértéket egy  vagy több napig meghaladó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küszöbértéket három vagy több napig meghaladó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</a:t>
            </a:r>
            <a:r>
              <a:rPr lang="hu-HU" dirty="0" err="1" smtClean="0"/>
              <a:t>köszöbértéket</a:t>
            </a:r>
            <a:r>
              <a:rPr lang="hu-HU" dirty="0" smtClean="0"/>
              <a:t> meghaladó 3-napos mozgóátlagú hőhullámok.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vizsgált időszak hőhullámos napjai egyedileg azonosíthatóak.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dirty="0" smtClean="0"/>
          </a:p>
        </p:txBody>
      </p:sp>
    </p:spTree>
    <p:extLst>
      <p:ext uri="{BB962C8B-B14F-4D97-AF65-F5344CB8AC3E}">
        <p14:creationId xmlns="" xmlns:p14="http://schemas.microsoft.com/office/powerpoint/2010/main" val="3764400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870044" y="141384"/>
            <a:ext cx="64076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célszoftver néhány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jellemzője (3)  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églalap 8"/>
          <p:cNvSpPr/>
          <p:nvPr/>
        </p:nvSpPr>
        <p:spPr>
          <a:xfrm>
            <a:off x="810309" y="1264920"/>
            <a:ext cx="780028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hőhullámok hatásáról éves összesítést végez, többek között 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hu-HU" sz="8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u-HU" dirty="0" smtClean="0"/>
              <a:t>  hőhullámok,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u-HU" dirty="0"/>
              <a:t> </a:t>
            </a:r>
            <a:r>
              <a:rPr lang="hu-HU" dirty="0" smtClean="0"/>
              <a:t> a hőhullámos napok, 	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u-HU" dirty="0" smtClean="0"/>
              <a:t>  a hőhullámos napok alatt várható és tapasztalt halálozás,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u-HU" dirty="0" smtClean="0"/>
              <a:t>  a számított többlethalálozás (eset és százalékos) értékeit</a:t>
            </a:r>
          </a:p>
          <a:p>
            <a:pPr lvl="1"/>
            <a:r>
              <a:rPr lang="hu-HU" dirty="0" smtClean="0"/>
              <a:t>       számolja ki a teljes és időskori halálozásra. 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hu-HU" sz="8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 smtClean="0"/>
              <a:t>A bemenő adatállomány a mellékelt </a:t>
            </a:r>
            <a:r>
              <a:rPr lang="hu-HU" dirty="0" err="1" smtClean="0"/>
              <a:t>template.csv</a:t>
            </a:r>
            <a:r>
              <a:rPr lang="hu-HU" dirty="0" smtClean="0"/>
              <a:t> alapján könnyen összeállítható, az eredmények egyszerű .</a:t>
            </a:r>
            <a:r>
              <a:rPr lang="hu-HU" dirty="0" err="1" smtClean="0"/>
              <a:t>csv</a:t>
            </a:r>
            <a:r>
              <a:rPr lang="hu-HU" dirty="0" smtClean="0"/>
              <a:t> állományba menthetők.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1018" y="3869310"/>
            <a:ext cx="5205086" cy="2914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9099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22255"/>
            <a:ext cx="2066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7326" y="5389984"/>
            <a:ext cx="1260000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 cstate="print"/>
          <a:srcRect l="4724" t="2362" b="4724"/>
          <a:stretch>
            <a:fillRect/>
          </a:stretch>
        </p:blipFill>
        <p:spPr bwMode="auto">
          <a:xfrm>
            <a:off x="5220614" y="5389984"/>
            <a:ext cx="129203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Kép 9" descr="OMSZ_logo-100x135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4968" y="5389984"/>
            <a:ext cx="933333" cy="1260000"/>
          </a:xfrm>
          <a:prstGeom prst="rect">
            <a:avLst/>
          </a:prstGeom>
        </p:spPr>
      </p:pic>
      <p:pic>
        <p:nvPicPr>
          <p:cNvPr id="11" name="Picture 5" descr="okk-1"/>
          <p:cNvPicPr>
            <a:picLocks noChangeAspect="1" noChangeArrowheads="1"/>
          </p:cNvPicPr>
          <p:nvPr/>
        </p:nvPicPr>
        <p:blipFill>
          <a:blip r:embed="rId6" cstate="print">
            <a:lum contrast="12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308" t="5077" r="16636" b="10153"/>
          <a:stretch>
            <a:fillRect/>
          </a:stretch>
        </p:blipFill>
        <p:spPr bwMode="auto">
          <a:xfrm>
            <a:off x="2287000" y="5389984"/>
            <a:ext cx="1591719" cy="12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églalap 12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Kép 14" descr="KRITeR_logo_vegleges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884664" y="49058"/>
            <a:ext cx="1335439" cy="882432"/>
          </a:xfrm>
          <a:prstGeom prst="rect">
            <a:avLst/>
          </a:prstGeom>
        </p:spPr>
      </p:pic>
      <p:sp>
        <p:nvSpPr>
          <p:cNvPr id="12" name="Téglalap 11"/>
          <p:cNvSpPr/>
          <p:nvPr/>
        </p:nvSpPr>
        <p:spPr>
          <a:xfrm>
            <a:off x="361383" y="2620924"/>
            <a:ext cx="8382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Köszönöm megtisztelő</a:t>
            </a:r>
          </a:p>
          <a:p>
            <a:pPr algn="ctr"/>
            <a:r>
              <a:rPr lang="hu-H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figyelmüket !</a:t>
            </a:r>
          </a:p>
        </p:txBody>
      </p:sp>
      <p:sp>
        <p:nvSpPr>
          <p:cNvPr id="17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752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5025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vizsgálatokban végrehajtott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feladatok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és felhasznált adatbázisok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477338" y="1365376"/>
            <a:ext cx="773321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/>
              <a:t>A jelenre vonatkozó, a hőség okozta többlethalálozás </a:t>
            </a:r>
            <a:r>
              <a:rPr lang="hu-HU" dirty="0" smtClean="0"/>
              <a:t>vizsgálata: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</a:t>
            </a:r>
            <a:r>
              <a:rPr lang="hu-HU" dirty="0"/>
              <a:t>hőmérséklet-halálozás összefüggésének vizsgálatához </a:t>
            </a:r>
            <a:r>
              <a:rPr lang="hu-HU" dirty="0" smtClean="0"/>
              <a:t>a </a:t>
            </a:r>
            <a:r>
              <a:rPr lang="hu-HU" dirty="0"/>
              <a:t>KSH által szolgáltatott </a:t>
            </a:r>
            <a:r>
              <a:rPr lang="hu-HU" dirty="0" smtClean="0"/>
              <a:t>2005-2014 </a:t>
            </a:r>
            <a:r>
              <a:rPr lang="hu-HU" dirty="0"/>
              <a:t>évek </a:t>
            </a:r>
            <a:r>
              <a:rPr lang="hu-HU" dirty="0" smtClean="0"/>
              <a:t>(május </a:t>
            </a:r>
            <a:r>
              <a:rPr lang="hu-HU" dirty="0"/>
              <a:t>1</a:t>
            </a:r>
            <a:r>
              <a:rPr lang="hu-HU" dirty="0" smtClean="0"/>
              <a:t>.-szeptember 30.) kistérségi szintű napi </a:t>
            </a:r>
            <a:r>
              <a:rPr lang="hu-HU" dirty="0"/>
              <a:t>teljes halálozás adatsorait </a:t>
            </a:r>
            <a:r>
              <a:rPr lang="hu-HU" dirty="0" smtClean="0"/>
              <a:t>használtuk.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kistérségi szintű napi átlaghőmérséklet adatsorait a megfigyeléseken alapuló </a:t>
            </a:r>
            <a:r>
              <a:rPr lang="hu-HU" dirty="0" err="1" smtClean="0"/>
              <a:t>NATéR</a:t>
            </a:r>
            <a:r>
              <a:rPr lang="hu-HU" dirty="0" smtClean="0"/>
              <a:t> adatbázis alapján és annak időbeli kiterjesztésével </a:t>
            </a:r>
            <a:r>
              <a:rPr lang="hu-HU" dirty="0"/>
              <a:t>(2005-2014, május 1</a:t>
            </a:r>
            <a:r>
              <a:rPr lang="hu-HU" dirty="0" smtClean="0"/>
              <a:t>.- </a:t>
            </a:r>
            <a:r>
              <a:rPr lang="hu-HU" dirty="0"/>
              <a:t>szeptember </a:t>
            </a:r>
            <a:r>
              <a:rPr lang="hu-HU" dirty="0" smtClean="0"/>
              <a:t>30.) az </a:t>
            </a:r>
            <a:r>
              <a:rPr lang="hu-HU" dirty="0" err="1" smtClean="0"/>
              <a:t>OMSz</a:t>
            </a:r>
            <a:r>
              <a:rPr lang="hu-HU" dirty="0" smtClean="0"/>
              <a:t> szolgáltatta.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endParaRPr lang="hu-HU" sz="1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/>
              <a:t>A </a:t>
            </a:r>
            <a:r>
              <a:rPr lang="hu-HU" dirty="0" smtClean="0"/>
              <a:t>jövőre vonatkozó</a:t>
            </a:r>
            <a:r>
              <a:rPr lang="hu-HU" dirty="0"/>
              <a:t>, a </a:t>
            </a:r>
            <a:r>
              <a:rPr lang="hu-HU" dirty="0" smtClean="0"/>
              <a:t>klímaváltozásnak tulajdonítható többlethalálozás változás vizsgálata: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800100" lvl="2" indent="-342900">
              <a:buFont typeface="Wingdings" panose="05000000000000000000" pitchFamily="2" charset="2"/>
              <a:buChar char="§"/>
            </a:pPr>
            <a:r>
              <a:rPr lang="hu-HU" dirty="0" smtClean="0"/>
              <a:t>A </a:t>
            </a:r>
            <a:r>
              <a:rPr lang="hu-HU" dirty="0"/>
              <a:t>kistérségi szintű napi átlaghőmérséklet adatsorait a </a:t>
            </a:r>
            <a:r>
              <a:rPr lang="hu-HU" dirty="0" err="1"/>
              <a:t>NATéR</a:t>
            </a:r>
            <a:r>
              <a:rPr lang="hu-HU" dirty="0"/>
              <a:t> klímamodell adatbázis alapján és annak időbeli kiterjesztésével (1991-2020, </a:t>
            </a:r>
            <a:r>
              <a:rPr lang="hu-HU" dirty="0" smtClean="0"/>
              <a:t>2021-2050 </a:t>
            </a:r>
            <a:r>
              <a:rPr lang="hu-HU" dirty="0"/>
              <a:t>és </a:t>
            </a:r>
            <a:r>
              <a:rPr lang="hu-HU" dirty="0" smtClean="0"/>
              <a:t>2071-2100</a:t>
            </a:r>
            <a:r>
              <a:rPr lang="hu-HU" dirty="0"/>
              <a:t>, május 1</a:t>
            </a:r>
            <a:r>
              <a:rPr lang="hu-HU" dirty="0" smtClean="0"/>
              <a:t>.- </a:t>
            </a:r>
            <a:r>
              <a:rPr lang="hu-HU" dirty="0"/>
              <a:t>szeptember </a:t>
            </a:r>
            <a:r>
              <a:rPr lang="hu-HU" dirty="0" smtClean="0"/>
              <a:t>30.) </a:t>
            </a:r>
            <a:r>
              <a:rPr lang="hu-HU" dirty="0"/>
              <a:t>az </a:t>
            </a:r>
            <a:r>
              <a:rPr lang="hu-HU" dirty="0" err="1"/>
              <a:t>OMSz</a:t>
            </a:r>
            <a:r>
              <a:rPr lang="hu-HU" dirty="0"/>
              <a:t> szolgáltatta.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342900" lvl="1" indent="-342900">
              <a:buFont typeface="Wingdings" panose="05000000000000000000" pitchFamily="2" charset="2"/>
              <a:buChar char="Ø"/>
            </a:pPr>
            <a:r>
              <a:rPr lang="hu-HU" dirty="0"/>
              <a:t>Az eredmények </a:t>
            </a:r>
            <a:r>
              <a:rPr lang="hu-HU" dirty="0" err="1"/>
              <a:t>NATéR</a:t>
            </a:r>
            <a:r>
              <a:rPr lang="hu-HU" dirty="0"/>
              <a:t> rácsponti  megjelenítésétől, értelmezési </a:t>
            </a:r>
            <a:endParaRPr lang="hu-HU" dirty="0" smtClean="0"/>
          </a:p>
          <a:p>
            <a:pPr marL="0" lvl="1"/>
            <a:r>
              <a:rPr lang="hu-HU" dirty="0" smtClean="0"/>
              <a:t>     és </a:t>
            </a:r>
            <a:r>
              <a:rPr lang="hu-HU" dirty="0" err="1"/>
              <a:t>akalmazhatósági</a:t>
            </a:r>
            <a:r>
              <a:rPr lang="hu-HU" dirty="0"/>
              <a:t> indokok alapján eltekintettünk</a:t>
            </a:r>
            <a:r>
              <a:rPr lang="hu-HU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403264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140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jelenre vonatkozó többlethalálozás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meghatározása (1)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757644" y="1474397"/>
            <a:ext cx="7733211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/>
              <a:t>A kistérségekben a hőhullámok halálozásra gyakorolt hatását a kistérségi napi átlaghőmérséklet gyakorisági eloszlásának 90%-os </a:t>
            </a:r>
            <a:r>
              <a:rPr lang="hu-HU" dirty="0" err="1"/>
              <a:t>percentilis</a:t>
            </a:r>
            <a:r>
              <a:rPr lang="hu-HU" dirty="0"/>
              <a:t> értéket </a:t>
            </a:r>
            <a:r>
              <a:rPr lang="hu-HU" dirty="0" smtClean="0"/>
              <a:t>meghaladó - </a:t>
            </a:r>
            <a:r>
              <a:rPr lang="hu-HU" dirty="0"/>
              <a:t>hőhullámos napnak </a:t>
            </a:r>
            <a:r>
              <a:rPr lang="hu-HU" dirty="0" smtClean="0"/>
              <a:t>definiált - hőmérsékleti </a:t>
            </a:r>
            <a:r>
              <a:rPr lang="hu-HU" dirty="0"/>
              <a:t>értékei alapján </a:t>
            </a:r>
            <a:r>
              <a:rPr lang="hu-HU" dirty="0" smtClean="0"/>
              <a:t>modelleztük.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/>
              <a:t>hőhullámos napok alatti többlethalálozást a hőhullámos napok alatt történt átlaghalálozás és a hűvösebb napok alatt történt átlaghalálozás különbségeként </a:t>
            </a:r>
            <a:r>
              <a:rPr lang="hu-HU" dirty="0" smtClean="0"/>
              <a:t>definiáltuk </a:t>
            </a:r>
            <a:r>
              <a:rPr lang="hu-HU" dirty="0"/>
              <a:t>és az összehasonlíthatóság érdekében a többlethalálozás relatív, százalékos növekedés értékeit </a:t>
            </a:r>
            <a:r>
              <a:rPr lang="hu-HU" dirty="0" smtClean="0"/>
              <a:t>használtuk.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Meghatároztuk </a:t>
            </a:r>
            <a:r>
              <a:rPr lang="hu-HU" dirty="0"/>
              <a:t>a hőhullámos napok alatt történő 1°C-os </a:t>
            </a:r>
            <a:r>
              <a:rPr lang="hu-HU" dirty="0" smtClean="0"/>
              <a:t>többlet hőmérséklet növekedésre </a:t>
            </a:r>
            <a:r>
              <a:rPr lang="hu-HU" dirty="0"/>
              <a:t>számított relatív napi halálozás növekedés kistérségi értékeit. </a:t>
            </a:r>
            <a:endParaRPr lang="hu-HU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Ez </a:t>
            </a:r>
            <a:r>
              <a:rPr lang="hu-HU" dirty="0"/>
              <a:t>az indikátor az érintett populáció jelen időszakra vonatkozó </a:t>
            </a:r>
            <a:r>
              <a:rPr lang="hu-HU" dirty="0" smtClean="0"/>
              <a:t>sérülékenységét </a:t>
            </a:r>
            <a:r>
              <a:rPr lang="hu-HU" dirty="0"/>
              <a:t>a hőhullámos napok többlet </a:t>
            </a:r>
            <a:r>
              <a:rPr lang="hu-HU" dirty="0" err="1"/>
              <a:t>hőösszege</a:t>
            </a:r>
            <a:r>
              <a:rPr lang="hu-HU" dirty="0"/>
              <a:t> alapján határozza </a:t>
            </a:r>
            <a:r>
              <a:rPr lang="hu-HU" dirty="0" smtClean="0"/>
              <a:t>meg, amely a klímaváltozás szempontjából az alap érzékenységi mutatónak tekinthető.</a:t>
            </a:r>
          </a:p>
        </p:txBody>
      </p:sp>
    </p:spTree>
    <p:extLst>
      <p:ext uri="{BB962C8B-B14F-4D97-AF65-F5344CB8AC3E}">
        <p14:creationId xmlns="" xmlns:p14="http://schemas.microsoft.com/office/powerpoint/2010/main" val="4285170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140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jelenre vonatkozó többlethalálozás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meghatározása (2)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653141" y="5431634"/>
            <a:ext cx="7557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  többlethalálozással összefüggésbe hozható </a:t>
            </a:r>
            <a:r>
              <a:rPr lang="hu-HU" dirty="0" err="1" smtClean="0"/>
              <a:t>hőösszeg</a:t>
            </a:r>
            <a:r>
              <a:rPr lang="hu-HU" dirty="0" smtClean="0"/>
              <a:t> a </a:t>
            </a:r>
            <a:r>
              <a:rPr lang="hu-HU" dirty="0" err="1" smtClean="0"/>
              <a:t>köszöb-hőmérsékletet</a:t>
            </a:r>
            <a:r>
              <a:rPr lang="hu-HU" dirty="0" smtClean="0"/>
              <a:t> meghaladó napok száma és ezen napok alatt a küszöbhőmérsékletet meghaladó, többlet hőmérséklet átlagérték szorzatával számítható. 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984" y="1405916"/>
            <a:ext cx="5792471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433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14031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jelenre vonatkozó többlethalálozás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meghatározása (3)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548637" y="1349377"/>
            <a:ext cx="816255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Néhány kistérség esetében a többlethalálozást nem lehetett kimutatni, illetve az értékek megbízhatósága kérdéses. A kimutathatóságot nagymértékben </a:t>
            </a:r>
            <a:r>
              <a:rPr lang="hu-HU" dirty="0" smtClean="0"/>
              <a:t> befolyásolja a </a:t>
            </a:r>
            <a:r>
              <a:rPr lang="hu-HU" dirty="0" smtClean="0"/>
              <a:t>kistérségek napi </a:t>
            </a:r>
            <a:r>
              <a:rPr lang="hu-HU" dirty="0" smtClean="0"/>
              <a:t>átlaghalálozása. A  </a:t>
            </a:r>
            <a:r>
              <a:rPr lang="hu-HU" dirty="0"/>
              <a:t>napi egy esetszám átlaghalálozással jellemezhető kistérségek esetében a relatív szórás értéke kb. 100</a:t>
            </a:r>
            <a:r>
              <a:rPr lang="hu-HU" dirty="0" smtClean="0"/>
              <a:t>%, </a:t>
            </a:r>
            <a:r>
              <a:rPr lang="hu-HU" dirty="0"/>
              <a:t>az érintett populáció növekedésével a statisztikai bizonytalanság csökkenő tendenciát mutat</a:t>
            </a:r>
            <a:r>
              <a:rPr lang="hu-HU" dirty="0" smtClean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Az eredmények alkalmazhatósága érdeké-                                              </a:t>
            </a:r>
            <a:r>
              <a:rPr lang="hu-HU" dirty="0" err="1" smtClean="0"/>
              <a:t>ben</a:t>
            </a:r>
            <a:r>
              <a:rPr lang="hu-HU" dirty="0" smtClean="0"/>
              <a:t>, egy 1-4  fokozatú megbízhatósági                                               mutatót dolgoztunk ki: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 smtClean="0"/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1-2: magas, közepes megbízhatóságú,                                 értékelésre, tervezésre alkalmas,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3: tájékoztató jellegű adat,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hu-HU" dirty="0" smtClean="0"/>
              <a:t>4: értékelhetetlen, nem adtuk meg.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>
              <a:solidFill>
                <a:srgbClr val="00B0F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</a:t>
            </a:r>
            <a:r>
              <a:rPr lang="hu-HU" dirty="0" smtClean="0"/>
              <a:t>megbízhatóság,  </a:t>
            </a:r>
            <a:r>
              <a:rPr lang="hu-HU" dirty="0" smtClean="0"/>
              <a:t>a felhasználási lehetőségek növelése érdekében          az elemzéseket magasabb </a:t>
            </a:r>
            <a:r>
              <a:rPr lang="hu-HU" dirty="0" err="1" smtClean="0"/>
              <a:t>aggregáltsági</a:t>
            </a:r>
            <a:r>
              <a:rPr lang="hu-HU" dirty="0" smtClean="0"/>
              <a:t> szinteken (megye,                régió, nagyrégió és országos) is külön-külön elvégeztük. Az        eredményeket azonos struktúrában adtuk meg.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5232" y="3114483"/>
            <a:ext cx="3255963" cy="2170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549027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040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prognosztizált, jövőre vonatkozó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többlethalálozás meghatározása (1)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509450" y="1381253"/>
            <a:ext cx="817734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klímaváltozással kapcsolatos kutatások általában 30 éves időszakok értékelésén alapulnak, a használt klímamodell jelen időszakának az 1991-2020 évek felelnek meg. </a:t>
            </a:r>
            <a:r>
              <a:rPr lang="hu-HU" dirty="0" smtClean="0"/>
              <a:t>Célunk az volt, </a:t>
            </a:r>
            <a:r>
              <a:rPr lang="hu-HU" dirty="0" smtClean="0"/>
              <a:t>hogy a jelenre (2005-2014) vonatkozó eredményeket  megfeleltessük a klímamodell jelenre vonatkozó időszakára, majd meghatározzuk a prognosztizált jövőben várható hatásokat.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megfigyelt és prognosztizált jelen napi átlaghőmérséklet gyakorisági eloszlása között általában eltérés  tapasztalható, ezért korrekciókat szoktak végezni. A korrekciót az </a:t>
            </a:r>
            <a:r>
              <a:rPr lang="hu-HU" dirty="0"/>
              <a:t>eltérő évek száma </a:t>
            </a:r>
            <a:r>
              <a:rPr lang="hu-HU" dirty="0" smtClean="0"/>
              <a:t>miatt az elemzett paraméterek éves átlagos értékein végeztük olyan módon, hogy a többlethalálozást magyarázó éves többlet </a:t>
            </a:r>
            <a:r>
              <a:rPr lang="hu-HU" dirty="0" err="1" smtClean="0"/>
              <a:t>hőösszeg</a:t>
            </a:r>
            <a:r>
              <a:rPr lang="hu-HU" dirty="0" smtClean="0"/>
              <a:t> a megfigyelt és klímamodell jelen periódusában egyenlő legyen (azonos éves többlethalálozás).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>
              <a:solidFill>
                <a:srgbClr val="0070C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Ezzel a módszerrel a klímamodell jelen időszakára vonatkozóan egy korrigált küszöbhőmérsékletet lehet meghatározni, amelyhez viszonyítva a prognosztizált időszakokban történő </a:t>
            </a:r>
            <a:r>
              <a:rPr lang="hu-HU" dirty="0" smtClean="0"/>
              <a:t>változások - azonos </a:t>
            </a:r>
            <a:r>
              <a:rPr lang="hu-HU" dirty="0" smtClean="0"/>
              <a:t>érzékeny-             </a:t>
            </a:r>
            <a:r>
              <a:rPr lang="hu-HU" dirty="0" err="1" smtClean="0"/>
              <a:t>séget</a:t>
            </a:r>
            <a:r>
              <a:rPr lang="hu-HU" dirty="0" smtClean="0"/>
              <a:t> </a:t>
            </a:r>
            <a:r>
              <a:rPr lang="hu-HU" dirty="0" smtClean="0"/>
              <a:t>feltételezve -, </a:t>
            </a:r>
            <a:r>
              <a:rPr lang="hu-HU" dirty="0" smtClean="0"/>
              <a:t>a változó </a:t>
            </a:r>
            <a:r>
              <a:rPr lang="hu-HU" dirty="0" err="1" smtClean="0"/>
              <a:t>hőösszegek</a:t>
            </a:r>
            <a:r>
              <a:rPr lang="hu-HU" dirty="0" smtClean="0"/>
              <a:t> alapján számíthatók.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hu-HU" sz="1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hu-HU" dirty="0" smtClean="0"/>
              <a:t>A számításokat minden térbeli felbontásban elvégeztük.</a:t>
            </a:r>
          </a:p>
        </p:txBody>
      </p:sp>
    </p:spTree>
    <p:extLst>
      <p:ext uri="{BB962C8B-B14F-4D97-AF65-F5344CB8AC3E}">
        <p14:creationId xmlns="" xmlns:p14="http://schemas.microsoft.com/office/powerpoint/2010/main" val="1290975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53141" y="0"/>
            <a:ext cx="50401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prognosztizált, jövőre vonatkozó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többlethalálozás meghatározása (2)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Téglalap 10"/>
          <p:cNvSpPr/>
          <p:nvPr/>
        </p:nvSpPr>
        <p:spPr>
          <a:xfrm>
            <a:off x="653141" y="5376662"/>
            <a:ext cx="80989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Az alkalmazott módszer esetén a vizsgált többlethalálozással összefüggő éves </a:t>
            </a:r>
            <a:r>
              <a:rPr lang="hu-HU" dirty="0" err="1" smtClean="0"/>
              <a:t>hőösszegek</a:t>
            </a:r>
            <a:r>
              <a:rPr lang="hu-HU" dirty="0" smtClean="0"/>
              <a:t> azonosak a  megfigyelt és prognosztizált jelen időszakokban. A jövőre vonatkozó változások mértéke azonos</a:t>
            </a:r>
          </a:p>
          <a:p>
            <a:r>
              <a:rPr lang="hu-HU" dirty="0" smtClean="0"/>
              <a:t>mind a kitettség, mind a sérülékenység esetében.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467" y="1280160"/>
            <a:ext cx="5792471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7424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églalap 3"/>
          <p:cNvSpPr/>
          <p:nvPr/>
        </p:nvSpPr>
        <p:spPr>
          <a:xfrm>
            <a:off x="981621" y="5555548"/>
            <a:ext cx="72289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 smtClean="0"/>
              <a:t>A vizsgált időszakban </a:t>
            </a:r>
            <a:r>
              <a:rPr lang="hu-HU" dirty="0"/>
              <a:t>a 90%-os </a:t>
            </a:r>
            <a:r>
              <a:rPr lang="hu-HU" dirty="0" err="1" smtClean="0"/>
              <a:t>percentilishez</a:t>
            </a:r>
            <a:r>
              <a:rPr lang="hu-HU" dirty="0" smtClean="0"/>
              <a:t> tartozó </a:t>
            </a:r>
            <a:r>
              <a:rPr lang="hu-HU" dirty="0"/>
              <a:t>napi átlaghőmérséklet </a:t>
            </a:r>
            <a:r>
              <a:rPr lang="hu-HU" dirty="0" smtClean="0"/>
              <a:t>22,3°C és 27,2°C közötti értékeket mutatnak. Magasabb értékek a Dél-Alföldön tapasztalhatók.</a:t>
            </a:r>
            <a:endParaRPr lang="hu-HU" dirty="0"/>
          </a:p>
        </p:txBody>
      </p:sp>
      <p:pic>
        <p:nvPicPr>
          <p:cNvPr id="5" name="Kép 4" descr="KRITeR_logo_vegle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42830" y="5706665"/>
            <a:ext cx="1335439" cy="882432"/>
          </a:xfrm>
          <a:prstGeom prst="rect">
            <a:avLst/>
          </a:prstGeom>
        </p:spPr>
      </p:pic>
      <p:sp>
        <p:nvSpPr>
          <p:cNvPr id="6" name="Téglalap 5"/>
          <p:cNvSpPr/>
          <p:nvPr/>
        </p:nvSpPr>
        <p:spPr>
          <a:xfrm>
            <a:off x="5831633" y="0"/>
            <a:ext cx="1968759" cy="7136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332" y="158620"/>
            <a:ext cx="14287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églalap 1"/>
          <p:cNvSpPr/>
          <p:nvPr/>
        </p:nvSpPr>
        <p:spPr>
          <a:xfrm>
            <a:off x="647975" y="0"/>
            <a:ext cx="577594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Eredmények:</a:t>
            </a:r>
          </a:p>
          <a:p>
            <a:r>
              <a:rPr lang="hu-H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Kistérségi küszöbhőmérséklet, 2005-2014</a:t>
            </a:r>
            <a:endParaRPr lang="hu-HU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Élőláb helye 5"/>
          <p:cNvSpPr>
            <a:spLocks noGrp="1"/>
          </p:cNvSpPr>
          <p:nvPr>
            <p:ph type="ftr" sz="quarter" idx="11"/>
          </p:nvPr>
        </p:nvSpPr>
        <p:spPr>
          <a:xfrm>
            <a:off x="0" y="-653143"/>
            <a:ext cx="9144000" cy="381000"/>
          </a:xfrm>
        </p:spPr>
        <p:txBody>
          <a:bodyPr/>
          <a:lstStyle/>
          <a:p>
            <a:r>
              <a:rPr lang="hu-HU" sz="1600" dirty="0" err="1" smtClean="0">
                <a:solidFill>
                  <a:schemeClr val="bg1">
                    <a:lumMod val="65000"/>
                  </a:schemeClr>
                </a:solidFill>
              </a:rPr>
              <a:t>KRITéR</a:t>
            </a:r>
            <a:r>
              <a:rPr lang="hu-HU" sz="1600" dirty="0" smtClean="0">
                <a:solidFill>
                  <a:schemeClr val="bg1">
                    <a:lumMod val="65000"/>
                  </a:schemeClr>
                </a:solidFill>
              </a:rPr>
              <a:t> Projektzáró Rendezvény                			                      2015. december 8., Budapest </a:t>
            </a:r>
            <a:endParaRPr lang="hu-HU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730" y="1386665"/>
            <a:ext cx="5595794" cy="396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60949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Bureau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2462</TotalTime>
  <Words>2101</Words>
  <Application>Microsoft Office PowerPoint</Application>
  <PresentationFormat>Diavetítés a képernyőre (4:3 oldalarány)</PresentationFormat>
  <Paragraphs>261</Paragraphs>
  <Slides>27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2</vt:i4>
      </vt:variant>
      <vt:variant>
        <vt:lpstr>Diacímek</vt:lpstr>
      </vt:variant>
      <vt:variant>
        <vt:i4>27</vt:i4>
      </vt:variant>
    </vt:vector>
  </HeadingPairs>
  <TitlesOfParts>
    <vt:vector size="29" baseType="lpstr">
      <vt:lpstr>Thème Office</vt:lpstr>
      <vt:lpstr>Conception personnalisée</vt:lpstr>
      <vt:lpstr>1. dia</vt:lpstr>
      <vt:lpstr>2. dia</vt:lpstr>
      <vt:lpstr>3. dia</vt:lpstr>
      <vt:lpstr>4. dia</vt:lpstr>
      <vt:lpstr>5. dia</vt:lpstr>
      <vt:lpstr>6. dia</vt:lpstr>
      <vt:lpstr>7. dia</vt:lpstr>
      <vt:lpstr>8. dia</vt:lpstr>
      <vt:lpstr>9. dia</vt:lpstr>
      <vt:lpstr>10. dia</vt:lpstr>
      <vt:lpstr>11. dia</vt:lpstr>
      <vt:lpstr>12. dia</vt:lpstr>
      <vt:lpstr>13. dia</vt:lpstr>
      <vt:lpstr>14. dia</vt:lpstr>
      <vt:lpstr>15. dia</vt:lpstr>
      <vt:lpstr>16. dia</vt:lpstr>
      <vt:lpstr>17. dia</vt:lpstr>
      <vt:lpstr>18. dia</vt:lpstr>
      <vt:lpstr>19. dia</vt:lpstr>
      <vt:lpstr>20. dia</vt:lpstr>
      <vt:lpstr>21. dia</vt:lpstr>
      <vt:lpstr>22. dia</vt:lpstr>
      <vt:lpstr>23. dia</vt:lpstr>
      <vt:lpstr>24. dia</vt:lpstr>
      <vt:lpstr>25. dia</vt:lpstr>
      <vt:lpstr>26. dia</vt:lpstr>
      <vt:lpstr>27. dia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Reducing disparities _x0003_Strengthening relations</dc:title>
  <dc:creator>Utilisateur de Microsoft Office</dc:creator>
  <cp:lastModifiedBy>Anna</cp:lastModifiedBy>
  <cp:revision>275</cp:revision>
  <cp:lastPrinted>2011-12-02T12:25:53Z</cp:lastPrinted>
  <dcterms:created xsi:type="dcterms:W3CDTF">2011-11-09T09:46:35Z</dcterms:created>
  <dcterms:modified xsi:type="dcterms:W3CDTF">2015-12-07T23:31:57Z</dcterms:modified>
</cp:coreProperties>
</file>